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7" r:id="rId4"/>
    <p:sldId id="270" r:id="rId5"/>
    <p:sldId id="269" r:id="rId6"/>
    <p:sldId id="258" r:id="rId7"/>
    <p:sldId id="276" r:id="rId8"/>
    <p:sldId id="265" r:id="rId9"/>
    <p:sldId id="266" r:id="rId10"/>
    <p:sldId id="275" r:id="rId11"/>
    <p:sldId id="267" r:id="rId12"/>
    <p:sldId id="268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9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B623D-4BCA-C64D-845B-FA7193957371}" type="datetimeFigureOut">
              <a:rPr lang="en-US" smtClean="0"/>
              <a:t>12/11/12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6C572-D0AD-A44E-B66E-1B7EA3DC1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770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C6C572-D0AD-A44E-B66E-1B7EA3DC14F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19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B17F-745B-CB40-A937-578980432EA3}" type="datetimeFigureOut">
              <a:t>12/11/12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0810-2307-4A45-AC76-906C86D4A88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61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B17F-745B-CB40-A937-578980432EA3}" type="datetimeFigureOut">
              <a:t>12/11/12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0810-2307-4A45-AC76-906C86D4A88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1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B17F-745B-CB40-A937-578980432EA3}" type="datetimeFigureOut">
              <a:t>12/11/12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0810-2307-4A45-AC76-906C86D4A88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B17F-745B-CB40-A937-578980432EA3}" type="datetimeFigureOut">
              <a:t>12/11/12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0810-2307-4A45-AC76-906C86D4A88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88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B17F-745B-CB40-A937-578980432EA3}" type="datetimeFigureOut">
              <a:t>12/11/12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0810-2307-4A45-AC76-906C86D4A88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791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B17F-745B-CB40-A937-578980432EA3}" type="datetimeFigureOut">
              <a:t>12/11/12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0810-2307-4A45-AC76-906C86D4A88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83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B17F-745B-CB40-A937-578980432EA3}" type="datetimeFigureOut">
              <a:t>12/11/12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0810-2307-4A45-AC76-906C86D4A88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89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B17F-745B-CB40-A937-578980432EA3}" type="datetimeFigureOut">
              <a:t>12/11/12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0810-2307-4A45-AC76-906C86D4A88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34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B17F-745B-CB40-A937-578980432EA3}" type="datetimeFigureOut">
              <a:t>12/11/12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0810-2307-4A45-AC76-906C86D4A88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3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B17F-745B-CB40-A937-578980432EA3}" type="datetimeFigureOut">
              <a:t>12/11/12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0810-2307-4A45-AC76-906C86D4A88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408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B17F-745B-CB40-A937-578980432EA3}" type="datetimeFigureOut">
              <a:t>12/11/12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0810-2307-4A45-AC76-906C86D4A88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4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4B17F-745B-CB40-A937-578980432EA3}" type="datetimeFigureOut">
              <a:t>12/11/12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0810-2307-4A45-AC76-906C86D4A88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80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Metabolomics and </a:t>
            </a:r>
            <a:r>
              <a:rPr lang="en-US" b="1" dirty="0" smtClean="0">
                <a:solidFill>
                  <a:srgbClr val="FF0000"/>
                </a:solidFill>
              </a:rPr>
              <a:t>the NIH </a:t>
            </a:r>
            <a:r>
              <a:rPr lang="en-US" b="1" dirty="0">
                <a:solidFill>
                  <a:srgbClr val="FF0000"/>
                </a:solidFill>
              </a:rPr>
              <a:t>Common Fund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Stephen Barnes, PhD</a:t>
            </a:r>
          </a:p>
          <a:p>
            <a:r>
              <a:rPr lang="en-US" b="1">
                <a:solidFill>
                  <a:srgbClr val="008000"/>
                </a:solidFill>
              </a:rPr>
              <a:t>Professor of Pharmacology &amp; Toxicology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30904" y="135391"/>
            <a:ext cx="3197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UAB Metabolomics Symposium</a:t>
            </a:r>
          </a:p>
          <a:p>
            <a:r>
              <a:rPr lang="en-US" b="1"/>
              <a:t>December 12, 2012</a:t>
            </a:r>
          </a:p>
        </p:txBody>
      </p:sp>
      <p:pic>
        <p:nvPicPr>
          <p:cNvPr id="5" name="Picture 4" descr="TMPL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14" y="0"/>
            <a:ext cx="2012881" cy="1409652"/>
          </a:xfrm>
          <a:prstGeom prst="rect">
            <a:avLst/>
          </a:prstGeom>
        </p:spPr>
      </p:pic>
      <p:pic>
        <p:nvPicPr>
          <p:cNvPr id="6" name="Picture 5" descr="Screen Shot 2012-11-30 at 5.27.3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9" y="5488883"/>
            <a:ext cx="1749136" cy="137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59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26943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UAB Metabolomics Workshop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91" y="1669473"/>
            <a:ext cx="8229600" cy="468141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The first workshop will be held July 22-25 in 2013</a:t>
            </a:r>
          </a:p>
          <a:p>
            <a:pPr lvl="1"/>
            <a:r>
              <a:rPr lang="en-US" b="1" dirty="0" smtClean="0"/>
              <a:t>There will be 20 slots</a:t>
            </a:r>
          </a:p>
          <a:p>
            <a:pPr lvl="1"/>
            <a:r>
              <a:rPr lang="en-US" b="1" dirty="0" smtClean="0"/>
              <a:t>Those wishing to take part will need to apply</a:t>
            </a:r>
          </a:p>
          <a:p>
            <a:pPr lvl="2"/>
            <a:r>
              <a:rPr lang="en-US" b="1" dirty="0" smtClean="0"/>
              <a:t>We will alert today’s symposium attendees by e-mail </a:t>
            </a:r>
          </a:p>
          <a:p>
            <a:pPr lvl="1"/>
            <a:r>
              <a:rPr lang="en-US" b="1" dirty="0" smtClean="0"/>
              <a:t>We will select those with the strongest rationalization</a:t>
            </a:r>
          </a:p>
          <a:p>
            <a:pPr lvl="2"/>
            <a:r>
              <a:rPr lang="en-US" b="1" dirty="0"/>
              <a:t>T</a:t>
            </a:r>
            <a:r>
              <a:rPr lang="en-US" b="1" dirty="0" smtClean="0"/>
              <a:t>he focus will be on those who will be using metabolomics</a:t>
            </a:r>
          </a:p>
          <a:p>
            <a:r>
              <a:rPr lang="en-US" b="1" dirty="0" smtClean="0"/>
              <a:t>In 2014 the workshop will be expanded to 40-50 participants and be opened to all comers</a:t>
            </a:r>
            <a:endParaRPr lang="en-US" b="1" dirty="0"/>
          </a:p>
        </p:txBody>
      </p:sp>
      <p:pic>
        <p:nvPicPr>
          <p:cNvPr id="4" name="Picture 3" descr="Screen Shot 2012-11-30 at 5.27.3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9" y="23613"/>
            <a:ext cx="1749136" cy="137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454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Common Fund Metabolomics grants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8470"/>
          </a:xfrm>
        </p:spPr>
        <p:txBody>
          <a:bodyPr>
            <a:normAutofit lnSpcReduction="10000"/>
          </a:bodyPr>
          <a:lstStyle/>
          <a:p>
            <a:r>
              <a:rPr lang="en-US" sz="2800" b="1">
                <a:solidFill>
                  <a:srgbClr val="0000FF"/>
                </a:solidFill>
              </a:rPr>
              <a:t>Regional Comprehensive Metabolomics Resources</a:t>
            </a:r>
          </a:p>
          <a:p>
            <a:pPr lvl="1"/>
            <a:r>
              <a:rPr lang="en-US" sz="2400" b="1" i="1"/>
              <a:t>Michigan Regional Comprehensive Metabolomics Resource</a:t>
            </a:r>
            <a:endParaRPr lang="en-US" sz="1000" b="1" i="1"/>
          </a:p>
          <a:p>
            <a:pPr lvl="1"/>
            <a:r>
              <a:rPr lang="en-US" sz="2400" b="1" u="sng"/>
              <a:t>Charles Burant</a:t>
            </a:r>
            <a:r>
              <a:rPr lang="en-US" sz="2400" b="1"/>
              <a:t>, University of Michigan, Ann Arbor</a:t>
            </a:r>
          </a:p>
          <a:p>
            <a:pPr lvl="1"/>
            <a:endParaRPr lang="en-US" sz="2400" b="1" i="1"/>
          </a:p>
          <a:p>
            <a:pPr lvl="1"/>
            <a:r>
              <a:rPr lang="en-US" sz="2400" b="1" i="1"/>
              <a:t>West Coast Central Comprehensive Metabolomics Resource</a:t>
            </a:r>
          </a:p>
          <a:p>
            <a:pPr lvl="1"/>
            <a:r>
              <a:rPr lang="en-US" sz="2400" b="1" u="sng"/>
              <a:t>Oliver Fiehn</a:t>
            </a:r>
            <a:r>
              <a:rPr lang="en-US" sz="2400" b="1"/>
              <a:t>, UC-Davis</a:t>
            </a:r>
          </a:p>
          <a:p>
            <a:pPr lvl="1"/>
            <a:endParaRPr lang="en-US" sz="2400" b="1" i="1"/>
          </a:p>
          <a:p>
            <a:pPr lvl="1"/>
            <a:r>
              <a:rPr lang="en-US" sz="2400" b="1" i="1"/>
              <a:t>RTI's Regional Comprehensive Metabolomics Resource Center</a:t>
            </a:r>
          </a:p>
          <a:p>
            <a:pPr lvl="1"/>
            <a:r>
              <a:rPr lang="en-US" sz="2400" b="1" u="sng"/>
              <a:t>Susan Sumner</a:t>
            </a:r>
            <a:r>
              <a:rPr lang="en-US" sz="2400" b="1"/>
              <a:t>, Research Triangle Institute</a:t>
            </a:r>
          </a:p>
        </p:txBody>
      </p:sp>
    </p:spTree>
    <p:extLst>
      <p:ext uri="{BB962C8B-B14F-4D97-AF65-F5344CB8AC3E}">
        <p14:creationId xmlns:p14="http://schemas.microsoft.com/office/powerpoint/2010/main" val="2908128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Common Fund Metabolomics grants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06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 smtClean="0"/>
              <a:t>Erin Baker (Battelle Pacific Northwest)</a:t>
            </a:r>
            <a:endParaRPr lang="en-US" sz="2400" b="1" dirty="0" smtClean="0"/>
          </a:p>
          <a:p>
            <a:pPr lvl="1"/>
            <a:r>
              <a:rPr lang="en-US" sz="2400" b="1" dirty="0" smtClean="0"/>
              <a:t>Platform for high throughput and sensitivity</a:t>
            </a:r>
          </a:p>
          <a:p>
            <a:r>
              <a:rPr lang="en-US" sz="2800" b="1" dirty="0" smtClean="0"/>
              <a:t>Teresa Fan (U. Louisville)</a:t>
            </a:r>
          </a:p>
          <a:p>
            <a:pPr lvl="1"/>
            <a:r>
              <a:rPr lang="en-US" sz="2400" b="1" dirty="0" smtClean="0"/>
              <a:t>Integrated </a:t>
            </a:r>
            <a:r>
              <a:rPr lang="en-US" sz="2400" b="1" dirty="0" err="1" smtClean="0"/>
              <a:t>chemoselective</a:t>
            </a:r>
            <a:r>
              <a:rPr lang="en-US" sz="2400" b="1" dirty="0" smtClean="0"/>
              <a:t> and </a:t>
            </a:r>
            <a:r>
              <a:rPr lang="en-US" sz="2400" b="1" dirty="0" err="1" smtClean="0"/>
              <a:t>informatic</a:t>
            </a:r>
            <a:r>
              <a:rPr lang="en-US" sz="2400" b="1" dirty="0" smtClean="0"/>
              <a:t> platform</a:t>
            </a:r>
          </a:p>
          <a:p>
            <a:r>
              <a:rPr lang="en-US" sz="2800" b="1" dirty="0" err="1" smtClean="0"/>
              <a:t>Jian</a:t>
            </a:r>
            <a:r>
              <a:rPr lang="en-US" sz="2800" b="1" dirty="0" smtClean="0"/>
              <a:t> </a:t>
            </a:r>
            <a:r>
              <a:rPr lang="en-US" sz="2800" b="1" dirty="0"/>
              <a:t>H</a:t>
            </a:r>
            <a:r>
              <a:rPr lang="en-US" sz="2800" b="1" dirty="0" smtClean="0"/>
              <a:t>u (Battelle </a:t>
            </a:r>
            <a:r>
              <a:rPr lang="en-US" sz="2800" b="1" dirty="0"/>
              <a:t>Pacific Northwest</a:t>
            </a:r>
            <a:r>
              <a:rPr lang="en-US" sz="2800" b="1" dirty="0" smtClean="0"/>
              <a:t>)</a:t>
            </a:r>
          </a:p>
          <a:p>
            <a:pPr lvl="1"/>
            <a:r>
              <a:rPr lang="en-US" sz="2400" b="1" dirty="0" smtClean="0"/>
              <a:t>Slow magic angle spinning NMR</a:t>
            </a:r>
          </a:p>
          <a:p>
            <a:r>
              <a:rPr lang="en-US" sz="2800" b="1" dirty="0" smtClean="0"/>
              <a:t>Bob Murphy (UC-Denver)</a:t>
            </a:r>
          </a:p>
          <a:p>
            <a:pPr lvl="1"/>
            <a:r>
              <a:rPr lang="en-US" sz="2400" b="1" dirty="0" err="1" smtClean="0"/>
              <a:t>Lipidomics</a:t>
            </a:r>
            <a:r>
              <a:rPr lang="en-US" sz="2400" b="1" dirty="0" smtClean="0"/>
              <a:t> by MALDI/ion </a:t>
            </a:r>
            <a:r>
              <a:rPr lang="en-US" sz="2400" b="1" dirty="0" smtClean="0"/>
              <a:t>mobility </a:t>
            </a:r>
            <a:r>
              <a:rPr lang="en-US" sz="2400" b="1" dirty="0" smtClean="0"/>
              <a:t>mass spectrometry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Andrew Patterson (Penn St)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</a:rPr>
              <a:t>Optimized metabolite extraction</a:t>
            </a:r>
          </a:p>
          <a:p>
            <a:r>
              <a:rPr lang="en-US" sz="2800" b="1" dirty="0" smtClean="0"/>
              <a:t>Gary Patti (Wash U)</a:t>
            </a:r>
          </a:p>
          <a:p>
            <a:pPr lvl="1"/>
            <a:r>
              <a:rPr lang="en-US" sz="2400" b="1" dirty="0" smtClean="0"/>
              <a:t>Untargeted metabolomics workflow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526627"/>
            <a:ext cx="8320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Technology development for large scale metabolomics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503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218" y="228600"/>
            <a:ext cx="85344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N</a:t>
            </a:r>
            <a:r>
              <a:rPr lang="en-US" sz="2800" b="1" dirty="0" smtClean="0">
                <a:solidFill>
                  <a:srgbClr val="0000FF"/>
                </a:solidFill>
              </a:rPr>
              <a:t>IH Common Fund – Metabolomics [FOAs 2012 &amp; </a:t>
            </a:r>
            <a:r>
              <a:rPr lang="en-US" sz="2800" b="1" dirty="0" smtClean="0">
                <a:solidFill>
                  <a:srgbClr val="FF0000"/>
                </a:solidFill>
              </a:rPr>
              <a:t>2013</a:t>
            </a:r>
            <a:r>
              <a:rPr lang="en-US" sz="2800" b="1" dirty="0" smtClean="0">
                <a:solidFill>
                  <a:srgbClr val="0000FF"/>
                </a:solidFill>
              </a:rPr>
              <a:t>]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Technology Development to Enable Large Scale Metabolomics Analyses (R01 RFA-RM-11-019)</a:t>
            </a:r>
          </a:p>
          <a:p>
            <a:endParaRPr lang="en-US" sz="2400" b="1" dirty="0"/>
          </a:p>
          <a:p>
            <a:r>
              <a:rPr lang="en-US" sz="2400" b="1" dirty="0" smtClean="0"/>
              <a:t>Regional Comprehensive Metabolomics Resource Cores (RCMRC) [U24 </a:t>
            </a:r>
            <a:r>
              <a:rPr lang="en-US" sz="2400" b="1" dirty="0" smtClean="0">
                <a:solidFill>
                  <a:srgbClr val="FF0000"/>
                </a:solidFill>
              </a:rPr>
              <a:t>RFA-RM-11-016, Feb. 15, 2013</a:t>
            </a:r>
            <a:r>
              <a:rPr lang="en-US" sz="2400" b="1" dirty="0" smtClean="0"/>
              <a:t>]</a:t>
            </a:r>
          </a:p>
          <a:p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Development of Courses or Workshops in Metabolomics (R25 RFA-RM-11-018)</a:t>
            </a:r>
          </a:p>
          <a:p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Mentored Research Scientist Development Award in Metabolomics (K01 RFA-RM-11-017) [</a:t>
            </a:r>
            <a:r>
              <a:rPr lang="en-US" sz="2400" b="1" dirty="0" smtClean="0">
                <a:solidFill>
                  <a:srgbClr val="FF0000"/>
                </a:solidFill>
              </a:rPr>
              <a:t>K01-RFA-12-025, Feb. 28, 2013</a:t>
            </a:r>
            <a:r>
              <a:rPr lang="en-US" sz="2400" b="1" dirty="0" smtClean="0"/>
              <a:t>]</a:t>
            </a:r>
          </a:p>
          <a:p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Administrative Supplements for Collaborative Activities to Promote Metabolomics Research (NOT-RM-11-024) </a:t>
            </a:r>
            <a:r>
              <a:rPr lang="en-US" sz="2400" b="1" dirty="0" smtClean="0">
                <a:solidFill>
                  <a:srgbClr val="FF0000"/>
                </a:solidFill>
              </a:rPr>
              <a:t>RFA-12-?</a:t>
            </a:r>
            <a:r>
              <a:rPr lang="en-US" sz="2400" b="1" dirty="0"/>
              <a:t>]</a:t>
            </a:r>
            <a:endParaRPr lang="en-US" sz="2400" b="1" dirty="0" smtClean="0"/>
          </a:p>
          <a:p>
            <a:endParaRPr lang="en-US" sz="2400" b="1" dirty="0"/>
          </a:p>
          <a:p>
            <a:endParaRPr lang="en-US" sz="2400" b="1" dirty="0" smtClean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58200" y="6096000"/>
            <a:ext cx="487899" cy="48789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9878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135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Symposium outline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9202" y="1169135"/>
            <a:ext cx="6889817" cy="5402396"/>
          </a:xfrm>
        </p:spPr>
        <p:txBody>
          <a:bodyPr>
            <a:normAutofit fontScale="70000" lnSpcReduction="20000"/>
          </a:bodyPr>
          <a:lstStyle/>
          <a:p>
            <a:r>
              <a:rPr lang="en-US" sz="2800" b="1" dirty="0" smtClean="0"/>
              <a:t>Chris </a:t>
            </a:r>
            <a:r>
              <a:rPr lang="en-US" sz="2800" b="1" dirty="0" err="1" smtClean="0"/>
              <a:t>Newgard</a:t>
            </a:r>
            <a:r>
              <a:rPr lang="en-US" sz="2800" b="1" dirty="0" smtClean="0"/>
              <a:t> (Duke U)</a:t>
            </a:r>
          </a:p>
          <a:p>
            <a:pPr lvl="1"/>
            <a:r>
              <a:rPr lang="en-US" sz="2400" b="1" i="1" dirty="0" smtClean="0"/>
              <a:t>Overview of metabolomics and its applications </a:t>
            </a:r>
          </a:p>
          <a:p>
            <a:r>
              <a:rPr lang="en-US" sz="2800" b="1" dirty="0" smtClean="0"/>
              <a:t>Grier Page (RTI Intl)</a:t>
            </a:r>
          </a:p>
          <a:p>
            <a:pPr lvl="1"/>
            <a:r>
              <a:rPr lang="en-US" sz="2400" b="1" i="1" dirty="0" smtClean="0"/>
              <a:t>Designing a metabolomics experiment</a:t>
            </a:r>
          </a:p>
          <a:p>
            <a:r>
              <a:rPr lang="en-US" sz="2800" b="1" dirty="0" smtClean="0"/>
              <a:t>Andrew Patterson (Penn St)</a:t>
            </a:r>
          </a:p>
          <a:p>
            <a:pPr lvl="1"/>
            <a:r>
              <a:rPr lang="en-US" sz="2400" b="1" i="1" dirty="0"/>
              <a:t>Using Metabolomics to Understand Valproate-Induced Obesity in Pediatric Patients with </a:t>
            </a:r>
            <a:r>
              <a:rPr lang="en-US" sz="2400" b="1" i="1" dirty="0" smtClean="0"/>
              <a:t>Epilepsy</a:t>
            </a:r>
          </a:p>
          <a:p>
            <a:r>
              <a:rPr lang="en-US" sz="3200" b="1" dirty="0" smtClean="0"/>
              <a:t>Elizabeth </a:t>
            </a:r>
            <a:r>
              <a:rPr lang="en-US" sz="3200" b="1" dirty="0" err="1"/>
              <a:t>Kensicki</a:t>
            </a:r>
            <a:r>
              <a:rPr lang="en-US" sz="3200" b="1" dirty="0"/>
              <a:t> (</a:t>
            </a:r>
            <a:r>
              <a:rPr lang="en-US" sz="3200" b="1" dirty="0" err="1"/>
              <a:t>Metabolon</a:t>
            </a:r>
            <a:r>
              <a:rPr lang="en-US" sz="3200" b="1" dirty="0" smtClean="0"/>
              <a:t>)</a:t>
            </a:r>
          </a:p>
          <a:p>
            <a:pPr lvl="1"/>
            <a:r>
              <a:rPr lang="en-US" sz="2400" b="1" i="1" dirty="0" smtClean="0"/>
              <a:t>Conducting untargeted metabolomics</a:t>
            </a:r>
            <a:endParaRPr lang="en-US" sz="2400" b="1" i="1" dirty="0"/>
          </a:p>
          <a:p>
            <a:r>
              <a:rPr lang="en-US" sz="2800" b="1" dirty="0" smtClean="0"/>
              <a:t>Manfred </a:t>
            </a:r>
            <a:r>
              <a:rPr lang="en-US" sz="2800" b="1" dirty="0" err="1" smtClean="0"/>
              <a:t>Spraul</a:t>
            </a:r>
            <a:r>
              <a:rPr lang="en-US" sz="2800" b="1" dirty="0" smtClean="0"/>
              <a:t> (</a:t>
            </a:r>
            <a:r>
              <a:rPr lang="en-US" sz="2800" b="1" dirty="0" err="1" smtClean="0"/>
              <a:t>Bruker</a:t>
            </a:r>
            <a:r>
              <a:rPr lang="en-US" sz="2800" b="1" dirty="0" smtClean="0"/>
              <a:t>)</a:t>
            </a:r>
          </a:p>
          <a:p>
            <a:pPr lvl="1"/>
            <a:r>
              <a:rPr lang="en-US" sz="2400" b="1" i="1" dirty="0" smtClean="0"/>
              <a:t>Clinical applications of NMR in metabolomics</a:t>
            </a:r>
          </a:p>
          <a:p>
            <a:r>
              <a:rPr lang="en-US" sz="2800" b="1" dirty="0" smtClean="0">
                <a:solidFill>
                  <a:srgbClr val="3366FF"/>
                </a:solidFill>
              </a:rPr>
              <a:t>Lunch </a:t>
            </a:r>
            <a:r>
              <a:rPr lang="en-US" sz="2800" b="1" dirty="0" smtClean="0">
                <a:solidFill>
                  <a:srgbClr val="3366FF"/>
                </a:solidFill>
              </a:rPr>
              <a:t>and focused expert Q&amp;A</a:t>
            </a:r>
            <a:endParaRPr lang="en-US" sz="2800" b="1" dirty="0" smtClean="0">
              <a:solidFill>
                <a:srgbClr val="3366FF"/>
              </a:solidFill>
            </a:endParaRPr>
          </a:p>
          <a:p>
            <a:r>
              <a:rPr lang="en-US" sz="2800" b="1" dirty="0" smtClean="0"/>
              <a:t>Brigitte Simon (AB-</a:t>
            </a:r>
            <a:r>
              <a:rPr lang="en-US" sz="2800" b="1" dirty="0" err="1" smtClean="0"/>
              <a:t>Sciex</a:t>
            </a:r>
            <a:r>
              <a:rPr lang="en-US" sz="2800" b="1" dirty="0" smtClean="0"/>
              <a:t>)</a:t>
            </a:r>
          </a:p>
          <a:p>
            <a:pPr lvl="1"/>
            <a:r>
              <a:rPr lang="en-US" sz="2400" b="1" i="1" dirty="0" smtClean="0"/>
              <a:t>SWATH-MS and metabolomics</a:t>
            </a:r>
          </a:p>
          <a:p>
            <a:r>
              <a:rPr lang="en-US" sz="2800" b="1" dirty="0" smtClean="0"/>
              <a:t>David </a:t>
            </a:r>
            <a:r>
              <a:rPr lang="en-US" sz="2800" b="1" dirty="0" err="1" smtClean="0"/>
              <a:t>Wishart</a:t>
            </a:r>
            <a:r>
              <a:rPr lang="en-US" sz="2800" b="1" dirty="0" smtClean="0"/>
              <a:t> (U. Alberta)</a:t>
            </a:r>
          </a:p>
          <a:p>
            <a:pPr lvl="1"/>
            <a:r>
              <a:rPr lang="en-US" sz="2400" b="1" i="1" dirty="0"/>
              <a:t>Using Metabolomics to Discover Novel Biomarkers for Common </a:t>
            </a:r>
            <a:r>
              <a:rPr lang="en-US" sz="2400" b="1" i="1" dirty="0" smtClean="0"/>
              <a:t>Diseases</a:t>
            </a:r>
          </a:p>
          <a:p>
            <a:r>
              <a:rPr lang="en-US" sz="3200" b="1" dirty="0" smtClean="0"/>
              <a:t>Short </a:t>
            </a:r>
            <a:r>
              <a:rPr lang="en-US" sz="3200" b="1" dirty="0" smtClean="0"/>
              <a:t>Metabolomics Presentations</a:t>
            </a:r>
          </a:p>
          <a:p>
            <a:pPr lvl="1"/>
            <a:r>
              <a:rPr lang="en-US" sz="2400" b="1" i="1" dirty="0" err="1" smtClean="0"/>
              <a:t>Kabarowski</a:t>
            </a:r>
            <a:r>
              <a:rPr lang="en-US" sz="2400" b="1" i="1" dirty="0" smtClean="0"/>
              <a:t>, Lund, Singh, </a:t>
            </a:r>
            <a:r>
              <a:rPr lang="en-US" sz="2400" b="1" i="1" dirty="0" err="1" smtClean="0"/>
              <a:t>Sudarshan</a:t>
            </a:r>
            <a:endParaRPr lang="en-US" sz="2400" b="1" i="1" dirty="0" smtClean="0"/>
          </a:p>
          <a:p>
            <a:endParaRPr lang="en-US" sz="2800" b="1" dirty="0"/>
          </a:p>
        </p:txBody>
      </p:sp>
      <p:pic>
        <p:nvPicPr>
          <p:cNvPr id="4" name="Picture 3" descr="Screen Shot 2012-11-30 at 5.27.3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135"/>
            <a:ext cx="1749136" cy="137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950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Acknowledgements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160" y="1600200"/>
            <a:ext cx="6182942" cy="1064307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UAB School of </a:t>
            </a:r>
            <a:r>
              <a:rPr lang="en-US" sz="2800" b="1" dirty="0" smtClean="0"/>
              <a:t>Medicine/CCTS</a:t>
            </a:r>
            <a:endParaRPr lang="en-US" sz="2800" b="1" dirty="0" smtClean="0"/>
          </a:p>
          <a:p>
            <a:r>
              <a:rPr lang="en-US" sz="2800" b="1" dirty="0" smtClean="0"/>
              <a:t>Comprehensive Cancer </a:t>
            </a:r>
            <a:r>
              <a:rPr lang="en-US" sz="2800" b="1" dirty="0" smtClean="0"/>
              <a:t>Center </a:t>
            </a:r>
            <a:endParaRPr lang="en-US" sz="2800" b="1" dirty="0"/>
          </a:p>
        </p:txBody>
      </p:sp>
      <p:pic>
        <p:nvPicPr>
          <p:cNvPr id="8" name="Picture 7" descr="Screen Shot 2012-11-30 at 5.27.3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091"/>
            <a:ext cx="1749136" cy="1379508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733297" y="5960806"/>
            <a:ext cx="7230754" cy="834518"/>
            <a:chOff x="733297" y="5960806"/>
            <a:chExt cx="7230754" cy="834518"/>
          </a:xfrm>
        </p:grpSpPr>
        <p:pic>
          <p:nvPicPr>
            <p:cNvPr id="6" name="Picture 5" descr="Screen Shot 2012-11-28 at 6.04.05 P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7129" y="5960806"/>
              <a:ext cx="1574800" cy="571500"/>
            </a:xfrm>
            <a:prstGeom prst="rect">
              <a:avLst/>
            </a:prstGeom>
          </p:spPr>
        </p:pic>
        <p:pic>
          <p:nvPicPr>
            <p:cNvPr id="5" name="Picture 4" descr="Screen Shot 2012-12-11 at 2.32.30 PM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3297" y="6002224"/>
              <a:ext cx="3256454" cy="633324"/>
            </a:xfrm>
            <a:prstGeom prst="rect">
              <a:avLst/>
            </a:prstGeom>
          </p:spPr>
        </p:pic>
        <p:pic>
          <p:nvPicPr>
            <p:cNvPr id="9" name="Picture 8" descr="Screen Shot 2012-12-10 at 11.42.06 AM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4482" y="5960806"/>
              <a:ext cx="1489569" cy="834518"/>
            </a:xfrm>
            <a:prstGeom prst="rect">
              <a:avLst/>
            </a:prstGeom>
          </p:spPr>
        </p:pic>
      </p:grpSp>
      <p:sp>
        <p:nvSpPr>
          <p:cNvPr id="11" name="TextBox 10"/>
          <p:cNvSpPr txBox="1"/>
          <p:nvPr/>
        </p:nvSpPr>
        <p:spPr>
          <a:xfrm>
            <a:off x="1451160" y="2581668"/>
            <a:ext cx="628890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4488" indent="-344488">
              <a:buFont typeface="Arial"/>
              <a:buChar char="•"/>
            </a:pPr>
            <a:r>
              <a:rPr lang="en-US" sz="2800" dirty="0"/>
              <a:t>Center for Free Radical Biology</a:t>
            </a:r>
          </a:p>
          <a:p>
            <a:pPr marL="344488" indent="-344488">
              <a:buFont typeface="Arial"/>
              <a:buChar char="•"/>
            </a:pPr>
            <a:r>
              <a:rPr lang="en-US" sz="2800" dirty="0"/>
              <a:t>Comprehensive Cardiovascular Center</a:t>
            </a:r>
          </a:p>
          <a:p>
            <a:pPr marL="344488" indent="-344488">
              <a:buFont typeface="Arial"/>
              <a:buChar char="•"/>
            </a:pPr>
            <a:r>
              <a:rPr lang="en-US" sz="2800" dirty="0"/>
              <a:t>Comprehensive Diabetes Center</a:t>
            </a:r>
          </a:p>
          <a:p>
            <a:pPr marL="344488" indent="-344488">
              <a:buFont typeface="Arial"/>
              <a:buChar char="•"/>
            </a:pPr>
            <a:r>
              <a:rPr lang="en-US" sz="2800" dirty="0"/>
              <a:t>Diabetes Research and Training Center</a:t>
            </a:r>
          </a:p>
          <a:p>
            <a:pPr marL="344488" indent="-344488">
              <a:buFont typeface="Arial"/>
              <a:buChar char="•"/>
            </a:pPr>
            <a:r>
              <a:rPr lang="en-US" sz="2800" dirty="0"/>
              <a:t>Nutrition Obesity and Research Center</a:t>
            </a:r>
          </a:p>
          <a:p>
            <a:pPr marL="344488" indent="-344488">
              <a:buFont typeface="Arial"/>
              <a:buChar char="•"/>
            </a:pPr>
            <a:r>
              <a:rPr lang="en-US" sz="2800" dirty="0"/>
              <a:t>O’Brien Acute Kidney Injury </a:t>
            </a:r>
            <a:r>
              <a:rPr lang="en-US" sz="2800" dirty="0" smtClean="0"/>
              <a:t>Center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451158" y="5176488"/>
            <a:ext cx="628890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4488" indent="-344488">
              <a:buFont typeface="Arial"/>
              <a:buChar char="•"/>
            </a:pPr>
            <a:r>
              <a:rPr lang="en-US" sz="2800" b="1" dirty="0"/>
              <a:t>NIH Common Fund R25 GM103798-01</a:t>
            </a:r>
            <a:endParaRPr lang="en-US" sz="2800" dirty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909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Direction of NIH Research 1950-2012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20995" y="1300874"/>
            <a:ext cx="2974529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1950s-60s emphasis on determining metabolic pathways – </a:t>
            </a:r>
            <a:r>
              <a:rPr lang="en-US" dirty="0" smtClean="0"/>
              <a:t>20+ </a:t>
            </a:r>
            <a:r>
              <a:rPr lang="en-US" dirty="0"/>
              <a:t>Nobel prizes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6892094" y="3921109"/>
            <a:ext cx="1962809" cy="2119066"/>
            <a:chOff x="6892094" y="3921109"/>
            <a:chExt cx="1962809" cy="2119066"/>
          </a:xfrm>
        </p:grpSpPr>
        <p:sp>
          <p:nvSpPr>
            <p:cNvPr id="9" name="TextBox 8"/>
            <p:cNvSpPr txBox="1"/>
            <p:nvPr/>
          </p:nvSpPr>
          <p:spPr>
            <a:xfrm>
              <a:off x="6892094" y="3921109"/>
              <a:ext cx="19628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Sequencing of genomes of common experimental models</a:t>
              </a:r>
            </a:p>
          </p:txBody>
        </p:sp>
        <p:sp>
          <p:nvSpPr>
            <p:cNvPr id="10" name="Down Arrow 9"/>
            <p:cNvSpPr/>
            <p:nvPr/>
          </p:nvSpPr>
          <p:spPr>
            <a:xfrm>
              <a:off x="7630110" y="4816960"/>
              <a:ext cx="340722" cy="122321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68448" y="2442975"/>
            <a:ext cx="32626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1995-present Omics galore</a:t>
            </a:r>
          </a:p>
          <a:p>
            <a:r>
              <a:rPr lang="en-US" sz="1600"/>
              <a:t>Transcriptomics (microarray, deep sequencing, RNA seq)</a:t>
            </a:r>
          </a:p>
          <a:p>
            <a:r>
              <a:rPr lang="en-US" sz="1600"/>
              <a:t>Proteomics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17710" y="1228606"/>
            <a:ext cx="2703285" cy="1214369"/>
            <a:chOff x="217710" y="1228606"/>
            <a:chExt cx="2703285" cy="1214369"/>
          </a:xfrm>
        </p:grpSpPr>
        <p:sp>
          <p:nvSpPr>
            <p:cNvPr id="15" name="Up Arrow 14"/>
            <p:cNvSpPr/>
            <p:nvPr/>
          </p:nvSpPr>
          <p:spPr>
            <a:xfrm>
              <a:off x="1307441" y="1734504"/>
              <a:ext cx="392346" cy="708471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 flipH="1">
              <a:off x="217710" y="1228606"/>
              <a:ext cx="270328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Metabolomics</a:t>
              </a:r>
              <a:endParaRPr lang="en-US" sz="3200" b="1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895524" y="1300874"/>
            <a:ext cx="2952926" cy="923330"/>
            <a:chOff x="5895524" y="1300874"/>
            <a:chExt cx="2952926" cy="923330"/>
          </a:xfrm>
        </p:grpSpPr>
        <p:sp>
          <p:nvSpPr>
            <p:cNvPr id="6" name="TextBox 5"/>
            <p:cNvSpPr txBox="1"/>
            <p:nvPr/>
          </p:nvSpPr>
          <p:spPr>
            <a:xfrm>
              <a:off x="6411770" y="1300874"/>
              <a:ext cx="2436680" cy="92333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/>
                <a:t>1950s-early 1980s Identification and purification of proteins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5895524" y="1772086"/>
              <a:ext cx="516246" cy="0"/>
            </a:xfrm>
            <a:prstGeom prst="straightConnector1">
              <a:avLst/>
            </a:prstGeom>
            <a:ln w="44450"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4187918" y="2224204"/>
            <a:ext cx="2725777" cy="1283242"/>
            <a:chOff x="4532635" y="2224204"/>
            <a:chExt cx="2725777" cy="1283242"/>
          </a:xfrm>
        </p:grpSpPr>
        <p:sp>
          <p:nvSpPr>
            <p:cNvPr id="7" name="TextBox 6"/>
            <p:cNvSpPr txBox="1"/>
            <p:nvPr/>
          </p:nvSpPr>
          <p:spPr>
            <a:xfrm>
              <a:off x="4532635" y="2584116"/>
              <a:ext cx="2725777" cy="92333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1980-1988 Sequencing of genes – </a:t>
              </a:r>
              <a:r>
                <a:rPr lang="en-US" dirty="0" err="1"/>
                <a:t>cDNA</a:t>
              </a:r>
              <a:r>
                <a:rPr lang="en-US" dirty="0"/>
                <a:t> libraries –</a:t>
              </a:r>
              <a:r>
                <a:rPr lang="en-US" i="1" dirty="0"/>
                <a:t>orthogonal research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6009099" y="2224204"/>
              <a:ext cx="980866" cy="359912"/>
            </a:xfrm>
            <a:prstGeom prst="straightConnector1">
              <a:avLst/>
            </a:prstGeom>
            <a:ln w="38100"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4166317" y="3507446"/>
            <a:ext cx="2725777" cy="1576327"/>
            <a:chOff x="4166317" y="3507446"/>
            <a:chExt cx="2725777" cy="1576327"/>
          </a:xfrm>
        </p:grpSpPr>
        <p:sp>
          <p:nvSpPr>
            <p:cNvPr id="8" name="TextBox 7"/>
            <p:cNvSpPr txBox="1"/>
            <p:nvPr/>
          </p:nvSpPr>
          <p:spPr>
            <a:xfrm>
              <a:off x="4166317" y="3883444"/>
              <a:ext cx="2725777" cy="120032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/>
                <a:t>1988-2000 Sequencing of the human genome – </a:t>
              </a:r>
              <a:r>
                <a:rPr lang="en-US" i="1"/>
                <a:t>period of non-orthogonal research </a:t>
              </a:r>
              <a:r>
                <a:rPr lang="en-US"/>
                <a:t>– ?junk DNA</a:t>
              </a:r>
            </a:p>
          </p:txBody>
        </p:sp>
        <p:cxnSp>
          <p:nvCxnSpPr>
            <p:cNvPr id="24" name="Straight Arrow Connector 23"/>
            <p:cNvCxnSpPr>
              <a:stCxn id="7" idx="2"/>
              <a:endCxn id="8" idx="0"/>
            </p:cNvCxnSpPr>
            <p:nvPr/>
          </p:nvCxnSpPr>
          <p:spPr>
            <a:xfrm flipH="1">
              <a:off x="5529206" y="3507446"/>
              <a:ext cx="21601" cy="375998"/>
            </a:xfrm>
            <a:prstGeom prst="straightConnector1">
              <a:avLst/>
            </a:prstGeom>
            <a:ln w="38100"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4150616" y="5083773"/>
            <a:ext cx="2741478" cy="1317317"/>
            <a:chOff x="4150616" y="5083773"/>
            <a:chExt cx="2741478" cy="1317317"/>
          </a:xfrm>
        </p:grpSpPr>
        <p:sp>
          <p:nvSpPr>
            <p:cNvPr id="11" name="TextBox 10"/>
            <p:cNvSpPr txBox="1"/>
            <p:nvPr/>
          </p:nvSpPr>
          <p:spPr>
            <a:xfrm>
              <a:off x="4150616" y="5477760"/>
              <a:ext cx="2741478" cy="92333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/>
                <a:t>2005 Tiling arrays reveal that there is far more expressed RNA than mRNA</a:t>
              </a:r>
            </a:p>
          </p:txBody>
        </p:sp>
        <p:cxnSp>
          <p:nvCxnSpPr>
            <p:cNvPr id="26" name="Straight Arrow Connector 25"/>
            <p:cNvCxnSpPr>
              <a:stCxn id="8" idx="2"/>
              <a:endCxn id="11" idx="0"/>
            </p:cNvCxnSpPr>
            <p:nvPr/>
          </p:nvCxnSpPr>
          <p:spPr>
            <a:xfrm flipH="1">
              <a:off x="5521355" y="5083773"/>
              <a:ext cx="7851" cy="393987"/>
            </a:xfrm>
            <a:prstGeom prst="straightConnector1">
              <a:avLst/>
            </a:prstGeom>
            <a:ln w="38100"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/>
          <p:cNvGrpSpPr/>
          <p:nvPr/>
        </p:nvGrpSpPr>
        <p:grpSpPr>
          <a:xfrm>
            <a:off x="268448" y="5336841"/>
            <a:ext cx="3882168" cy="1200329"/>
            <a:chOff x="268448" y="5336841"/>
            <a:chExt cx="3882168" cy="1200329"/>
          </a:xfrm>
        </p:grpSpPr>
        <p:sp>
          <p:nvSpPr>
            <p:cNvPr id="12" name="TextBox 11"/>
            <p:cNvSpPr txBox="1"/>
            <p:nvPr/>
          </p:nvSpPr>
          <p:spPr>
            <a:xfrm>
              <a:off x="268448" y="5336841"/>
              <a:ext cx="3479494" cy="120032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/>
                <a:t>2006 First ENCODE project on 1% of the human genome reveals RNAs coming from more than one gene</a:t>
              </a:r>
            </a:p>
          </p:txBody>
        </p:sp>
        <p:cxnSp>
          <p:nvCxnSpPr>
            <p:cNvPr id="28" name="Straight Arrow Connector 27"/>
            <p:cNvCxnSpPr>
              <a:stCxn id="11" idx="1"/>
              <a:endCxn id="12" idx="3"/>
            </p:cNvCxnSpPr>
            <p:nvPr/>
          </p:nvCxnSpPr>
          <p:spPr>
            <a:xfrm flipH="1" flipV="1">
              <a:off x="3747942" y="5937006"/>
              <a:ext cx="402674" cy="2419"/>
            </a:xfrm>
            <a:prstGeom prst="straightConnector1">
              <a:avLst/>
            </a:prstGeom>
            <a:ln w="38100"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268447" y="3731587"/>
            <a:ext cx="3479495" cy="1605254"/>
            <a:chOff x="268447" y="3731587"/>
            <a:chExt cx="3479495" cy="1605254"/>
          </a:xfrm>
        </p:grpSpPr>
        <p:sp>
          <p:nvSpPr>
            <p:cNvPr id="13" name="TextBox 12"/>
            <p:cNvSpPr txBox="1"/>
            <p:nvPr/>
          </p:nvSpPr>
          <p:spPr>
            <a:xfrm>
              <a:off x="268447" y="3731587"/>
              <a:ext cx="3479495" cy="120032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/>
                <a:t>2012 Human genome ENCODE project reveals the extent of DNA expression and roles for “junk DNA, as well as intergenic proteins</a:t>
              </a:r>
            </a:p>
          </p:txBody>
        </p:sp>
        <p:cxnSp>
          <p:nvCxnSpPr>
            <p:cNvPr id="30" name="Straight Arrow Connector 29"/>
            <p:cNvCxnSpPr>
              <a:stCxn id="12" idx="0"/>
              <a:endCxn id="13" idx="2"/>
            </p:cNvCxnSpPr>
            <p:nvPr/>
          </p:nvCxnSpPr>
          <p:spPr>
            <a:xfrm flipV="1">
              <a:off x="2008195" y="4931916"/>
              <a:ext cx="0" cy="404925"/>
            </a:xfrm>
            <a:prstGeom prst="straightConnector1">
              <a:avLst/>
            </a:prstGeom>
            <a:ln w="38100"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30909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4091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World without gas!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" name="Picture 2" descr="121102112313-gas-lines-shortage-hurricane-sandy-story-to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8699"/>
            <a:ext cx="9105630" cy="6019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110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90600" y="381000"/>
            <a:ext cx="7467600" cy="762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/>
              <a:t>NIH  Metabolomics  Program</a:t>
            </a:r>
            <a:endParaRPr lang="en-US" b="1" dirty="0"/>
          </a:p>
        </p:txBody>
      </p:sp>
      <p:pic>
        <p:nvPicPr>
          <p:cNvPr id="4" name="Picture 3" descr="Diagra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835727"/>
            <a:ext cx="5791200" cy="4641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Metablomics Worksho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872" y="5410200"/>
            <a:ext cx="1735455" cy="5664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2699" y="5488721"/>
            <a:ext cx="487899" cy="48789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4292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</a:rPr>
              <a:t>NIH Investments 2004-2009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199" y="1600200"/>
            <a:ext cx="8360229" cy="4894943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/>
              <a:t>Metabolomics Technology Development Initiative</a:t>
            </a:r>
          </a:p>
          <a:p>
            <a:pPr lvl="1"/>
            <a:r>
              <a:rPr lang="en-US" sz="2400" b="1" dirty="0"/>
              <a:t>2004 Funded 14 investigators</a:t>
            </a:r>
          </a:p>
          <a:p>
            <a:pPr lvl="2"/>
            <a:r>
              <a:rPr lang="en-US" sz="2000" b="1" dirty="0"/>
              <a:t>Matson (VA Bedford, MA), Hill (Washington St), Griffin (U. Cambridge), Brown (Columbia), </a:t>
            </a:r>
            <a:r>
              <a:rPr lang="en-US" sz="2000" b="1" dirty="0" err="1"/>
              <a:t>Sweedler</a:t>
            </a:r>
            <a:r>
              <a:rPr lang="en-US" sz="2000" b="1" dirty="0"/>
              <a:t> (</a:t>
            </a:r>
            <a:r>
              <a:rPr lang="en-US" sz="2000" b="1" dirty="0" smtClean="0"/>
              <a:t>UIUC)</a:t>
            </a:r>
            <a:r>
              <a:rPr lang="en-US" sz="2000" b="1" dirty="0"/>
              <a:t>, </a:t>
            </a:r>
            <a:r>
              <a:rPr lang="en-US" sz="2000" b="1" dirty="0" err="1" smtClean="0"/>
              <a:t>Sussman</a:t>
            </a:r>
            <a:r>
              <a:rPr lang="en-US" sz="2000" b="1" dirty="0" smtClean="0"/>
              <a:t> (RTI), </a:t>
            </a:r>
            <a:r>
              <a:rPr lang="en-US" sz="2000" b="1" dirty="0" err="1" smtClean="0"/>
              <a:t>Regnier</a:t>
            </a:r>
            <a:r>
              <a:rPr lang="en-US" sz="2000" b="1" dirty="0" smtClean="0"/>
              <a:t> (Purdue), Wagner (Harvard), </a:t>
            </a:r>
            <a:r>
              <a:rPr lang="en-US" sz="2000" b="1" dirty="0" err="1" smtClean="0"/>
              <a:t>Dovichi</a:t>
            </a:r>
            <a:r>
              <a:rPr lang="en-US" sz="2000" b="1" dirty="0" smtClean="0"/>
              <a:t> (Notre Dame), Breaker (Yale), York (Duke), </a:t>
            </a:r>
            <a:r>
              <a:rPr lang="en-US" sz="2000" b="1" dirty="0" err="1" smtClean="0"/>
              <a:t>Kleinfeld</a:t>
            </a:r>
            <a:r>
              <a:rPr lang="en-US" sz="2000" b="1" dirty="0" smtClean="0"/>
              <a:t> (Torrey Pines), Liao (UCLA), </a:t>
            </a:r>
            <a:r>
              <a:rPr lang="en-US" sz="2000" b="1" dirty="0" err="1" smtClean="0"/>
              <a:t>Brunengraber</a:t>
            </a:r>
            <a:r>
              <a:rPr lang="en-US" sz="2000" b="1" dirty="0" smtClean="0"/>
              <a:t> (Case Western)</a:t>
            </a:r>
            <a:endParaRPr lang="en-US" sz="2000" b="1" dirty="0"/>
          </a:p>
          <a:p>
            <a:r>
              <a:rPr lang="en-US" sz="2800" b="1" dirty="0">
                <a:solidFill>
                  <a:srgbClr val="0000FF"/>
                </a:solidFill>
              </a:rPr>
              <a:t>Development of a plasma metabolomics standard</a:t>
            </a:r>
          </a:p>
          <a:p>
            <a:pPr lvl="1"/>
            <a:r>
              <a:rPr lang="en-US" sz="2400" b="1" dirty="0"/>
              <a:t>NIST-NIH interagency project</a:t>
            </a:r>
          </a:p>
          <a:p>
            <a:pPr lvl="1"/>
            <a:r>
              <a:rPr lang="en-US" sz="2400" b="1" dirty="0"/>
              <a:t>Available to NIH investigators</a:t>
            </a:r>
          </a:p>
          <a:p>
            <a:r>
              <a:rPr lang="en-US" sz="2800" b="1" dirty="0">
                <a:solidFill>
                  <a:srgbClr val="008000"/>
                </a:solidFill>
              </a:rPr>
              <a:t>Investment in pathway analysis</a:t>
            </a:r>
          </a:p>
          <a:p>
            <a:pPr lvl="1"/>
            <a:r>
              <a:rPr lang="en-US" sz="2400" b="1" dirty="0"/>
              <a:t>2006 Funded 8 investigators – 6 ICs provided funding</a:t>
            </a:r>
          </a:p>
          <a:p>
            <a:pPr lvl="2"/>
            <a:r>
              <a:rPr lang="en-US" sz="2000" b="1" dirty="0" err="1"/>
              <a:t>Cravatt</a:t>
            </a:r>
            <a:r>
              <a:rPr lang="en-US" sz="2000" b="1" dirty="0"/>
              <a:t> (Scripps), </a:t>
            </a:r>
            <a:r>
              <a:rPr lang="en-US" sz="2000" b="1" dirty="0" err="1" smtClean="0"/>
              <a:t>Freyer</a:t>
            </a:r>
            <a:r>
              <a:rPr lang="en-US" sz="2000" b="1" dirty="0" smtClean="0"/>
              <a:t> (U New Mexico), Han (Burnham-Florida), </a:t>
            </a:r>
            <a:r>
              <a:rPr lang="en-US" sz="2000" b="1" dirty="0" err="1" smtClean="0"/>
              <a:t>Rabinowitz</a:t>
            </a:r>
            <a:r>
              <a:rPr lang="en-US" sz="2000" b="1" dirty="0" smtClean="0"/>
              <a:t> (Princeton), </a:t>
            </a:r>
            <a:r>
              <a:rPr lang="en-US" sz="2000" b="1" dirty="0" err="1" smtClean="0"/>
              <a:t>Sweedler</a:t>
            </a:r>
            <a:r>
              <a:rPr lang="en-US" sz="2000" b="1" dirty="0" smtClean="0"/>
              <a:t> (UIUC), </a:t>
            </a:r>
            <a:r>
              <a:rPr lang="en-US" sz="2000" b="1" dirty="0" err="1"/>
              <a:t>Burant</a:t>
            </a:r>
            <a:r>
              <a:rPr lang="en-US" sz="2000" b="1" dirty="0"/>
              <a:t> (Michigan), </a:t>
            </a:r>
            <a:r>
              <a:rPr lang="en-US" sz="2000" b="1" dirty="0" err="1" smtClean="0"/>
              <a:t>Frommer</a:t>
            </a:r>
            <a:r>
              <a:rPr lang="en-US" sz="2000" b="1" dirty="0" smtClean="0"/>
              <a:t> (Carnegie </a:t>
            </a:r>
            <a:r>
              <a:rPr lang="en-US" sz="2000" b="1" dirty="0" err="1" smtClean="0"/>
              <a:t>Inst</a:t>
            </a:r>
            <a:r>
              <a:rPr lang="en-US" sz="2000" b="1" dirty="0" smtClean="0"/>
              <a:t>), </a:t>
            </a:r>
            <a:r>
              <a:rPr lang="en-US" sz="2000" b="1" dirty="0" err="1" smtClean="0"/>
              <a:t>Dovichi</a:t>
            </a:r>
            <a:r>
              <a:rPr lang="en-US" sz="2000" b="1" dirty="0" smtClean="0"/>
              <a:t> (Notre Dame)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08636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uthor interactome -metabolomic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461"/>
            <a:ext cx="9144000" cy="658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310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What is the </a:t>
            </a:r>
            <a:r>
              <a:rPr lang="en-US" b="1" dirty="0" err="1">
                <a:solidFill>
                  <a:srgbClr val="FF0000"/>
                </a:solidFill>
              </a:rPr>
              <a:t>metabolome</a:t>
            </a:r>
            <a:r>
              <a:rPr lang="en-US" b="1" dirty="0">
                <a:solidFill>
                  <a:srgbClr val="FF0000"/>
                </a:solidFill>
              </a:rPr>
              <a:t>?</a:t>
            </a:r>
          </a:p>
        </p:txBody>
      </p:sp>
      <p:pic>
        <p:nvPicPr>
          <p:cNvPr id="4" name="Picture 3" descr="New_york_times_square-teraba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543" y="1433323"/>
            <a:ext cx="7553858" cy="504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567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81690" y="-31864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What is the </a:t>
            </a:r>
            <a:r>
              <a:rPr lang="en-US" b="1" dirty="0" err="1">
                <a:solidFill>
                  <a:srgbClr val="FF0000"/>
                </a:solidFill>
              </a:rPr>
              <a:t>metabolome</a:t>
            </a:r>
            <a:r>
              <a:rPr lang="en-US" b="1" dirty="0">
                <a:solidFill>
                  <a:srgbClr val="FF0000"/>
                </a:solidFill>
              </a:rPr>
              <a:t>?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2920589" y="4470898"/>
            <a:ext cx="2808376" cy="1932740"/>
            <a:chOff x="2920589" y="4470898"/>
            <a:chExt cx="2808376" cy="1932740"/>
          </a:xfrm>
        </p:grpSpPr>
        <p:sp>
          <p:nvSpPr>
            <p:cNvPr id="4" name="TextBox 3"/>
            <p:cNvSpPr txBox="1"/>
            <p:nvPr/>
          </p:nvSpPr>
          <p:spPr>
            <a:xfrm>
              <a:off x="2920589" y="5203309"/>
              <a:ext cx="2808376" cy="12003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/>
                <a:t>Metabolites arising from commensal bacteria in the human gut (and other microbiomes)</a:t>
              </a:r>
            </a:p>
          </p:txBody>
        </p:sp>
        <p:cxnSp>
          <p:nvCxnSpPr>
            <p:cNvPr id="8" name="Straight Arrow Connector 7"/>
            <p:cNvCxnSpPr>
              <a:stCxn id="4" idx="0"/>
              <a:endCxn id="20" idx="2"/>
            </p:cNvCxnSpPr>
            <p:nvPr/>
          </p:nvCxnSpPr>
          <p:spPr>
            <a:xfrm flipV="1">
              <a:off x="4324777" y="4470898"/>
              <a:ext cx="1" cy="732411"/>
            </a:xfrm>
            <a:prstGeom prst="straightConnector1">
              <a:avLst/>
            </a:prstGeom>
            <a:ln w="50800"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5728966" y="3037784"/>
            <a:ext cx="3212992" cy="1477328"/>
            <a:chOff x="5728966" y="3037784"/>
            <a:chExt cx="3212992" cy="1477328"/>
          </a:xfrm>
        </p:grpSpPr>
        <p:sp>
          <p:nvSpPr>
            <p:cNvPr id="6" name="TextBox 5"/>
            <p:cNvSpPr txBox="1"/>
            <p:nvPr/>
          </p:nvSpPr>
          <p:spPr>
            <a:xfrm>
              <a:off x="6299286" y="3037784"/>
              <a:ext cx="2642672" cy="147732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/>
                <a:t>Exogenous compounds coming from the diet, including those in common with human metabolites</a:t>
              </a:r>
            </a:p>
          </p:txBody>
        </p:sp>
        <p:cxnSp>
          <p:nvCxnSpPr>
            <p:cNvPr id="12" name="Straight Arrow Connector 11"/>
            <p:cNvCxnSpPr>
              <a:stCxn id="20" idx="3"/>
              <a:endCxn id="6" idx="1"/>
            </p:cNvCxnSpPr>
            <p:nvPr/>
          </p:nvCxnSpPr>
          <p:spPr>
            <a:xfrm flipV="1">
              <a:off x="5728966" y="3776448"/>
              <a:ext cx="570320" cy="1953"/>
            </a:xfrm>
            <a:prstGeom prst="straightConnector1">
              <a:avLst/>
            </a:prstGeom>
            <a:ln w="50800">
              <a:solidFill>
                <a:schemeClr val="accent1">
                  <a:lumMod val="75000"/>
                </a:schemeClr>
              </a:solidFill>
              <a:headEnd type="triangle" w="lg" len="med"/>
              <a:tailEnd type="non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5728965" y="4470898"/>
            <a:ext cx="2920528" cy="1662896"/>
            <a:chOff x="5728965" y="4470898"/>
            <a:chExt cx="2920528" cy="1662896"/>
          </a:xfrm>
        </p:grpSpPr>
        <p:sp>
          <p:nvSpPr>
            <p:cNvPr id="5" name="TextBox 4"/>
            <p:cNvSpPr txBox="1"/>
            <p:nvPr/>
          </p:nvSpPr>
          <p:spPr>
            <a:xfrm>
              <a:off x="6299285" y="5210464"/>
              <a:ext cx="2350208" cy="92333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/>
                <a:t>Metabolites specific to invasive, infecting microorganisms</a:t>
              </a:r>
            </a:p>
          </p:txBody>
        </p:sp>
        <p:cxnSp>
          <p:nvCxnSpPr>
            <p:cNvPr id="14" name="Straight Arrow Connector 13"/>
            <p:cNvCxnSpPr>
              <a:stCxn id="5" idx="0"/>
            </p:cNvCxnSpPr>
            <p:nvPr/>
          </p:nvCxnSpPr>
          <p:spPr>
            <a:xfrm flipH="1" flipV="1">
              <a:off x="5728965" y="4470898"/>
              <a:ext cx="1745424" cy="739566"/>
            </a:xfrm>
            <a:prstGeom prst="straightConnector1">
              <a:avLst/>
            </a:prstGeom>
            <a:ln w="50800">
              <a:prstDash val="solid"/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2920590" y="3085903"/>
            <a:ext cx="2808376" cy="1384995"/>
          </a:xfrm>
          <a:prstGeom prst="rect">
            <a:avLst/>
          </a:prstGeom>
          <a:solidFill>
            <a:srgbClr val="FFFF00"/>
          </a:solidFill>
          <a:effectLst>
            <a:outerShdw blurRad="50800" dist="762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/>
              <a:t>Metabolite pool in tissues and biofluids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2920589" y="1578805"/>
            <a:ext cx="2808376" cy="1507098"/>
            <a:chOff x="2920589" y="1578805"/>
            <a:chExt cx="2808376" cy="1507098"/>
          </a:xfrm>
        </p:grpSpPr>
        <p:sp>
          <p:nvSpPr>
            <p:cNvPr id="3" name="TextBox 2"/>
            <p:cNvSpPr txBox="1"/>
            <p:nvPr/>
          </p:nvSpPr>
          <p:spPr>
            <a:xfrm>
              <a:off x="2920589" y="1578805"/>
              <a:ext cx="2808376" cy="92333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Metabolites synthesized from small molecule precursors by </a:t>
              </a:r>
              <a:r>
                <a:rPr lang="en-US" dirty="0" smtClean="0"/>
                <a:t>human cells</a:t>
              </a:r>
              <a:endParaRPr lang="en-US" dirty="0"/>
            </a:p>
          </p:txBody>
        </p:sp>
        <p:cxnSp>
          <p:nvCxnSpPr>
            <p:cNvPr id="31" name="Straight Arrow Connector 30"/>
            <p:cNvCxnSpPr>
              <a:stCxn id="3" idx="2"/>
              <a:endCxn id="20" idx="0"/>
            </p:cNvCxnSpPr>
            <p:nvPr/>
          </p:nvCxnSpPr>
          <p:spPr>
            <a:xfrm>
              <a:off x="4324777" y="2502135"/>
              <a:ext cx="1" cy="583768"/>
            </a:xfrm>
            <a:prstGeom prst="straightConnector1">
              <a:avLst/>
            </a:prstGeom>
            <a:ln w="50800"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194820" y="4470898"/>
            <a:ext cx="4129958" cy="1651638"/>
            <a:chOff x="194820" y="4470898"/>
            <a:chExt cx="4129958" cy="1651638"/>
          </a:xfrm>
        </p:grpSpPr>
        <p:sp>
          <p:nvSpPr>
            <p:cNvPr id="15" name="TextBox 14"/>
            <p:cNvSpPr txBox="1"/>
            <p:nvPr/>
          </p:nvSpPr>
          <p:spPr>
            <a:xfrm>
              <a:off x="194820" y="5476205"/>
              <a:ext cx="2177107" cy="64633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/>
                <a:t>Environmental chemicals and toxins</a:t>
              </a:r>
            </a:p>
          </p:txBody>
        </p:sp>
        <p:cxnSp>
          <p:nvCxnSpPr>
            <p:cNvPr id="33" name="Straight Arrow Connector 32"/>
            <p:cNvCxnSpPr>
              <a:stCxn id="15" idx="3"/>
              <a:endCxn id="4" idx="1"/>
            </p:cNvCxnSpPr>
            <p:nvPr/>
          </p:nvCxnSpPr>
          <p:spPr>
            <a:xfrm>
              <a:off x="2371927" y="5799371"/>
              <a:ext cx="548662" cy="4103"/>
            </a:xfrm>
            <a:prstGeom prst="straightConnector1">
              <a:avLst/>
            </a:prstGeom>
            <a:ln w="50800"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5" idx="0"/>
              <a:endCxn id="20" idx="2"/>
            </p:cNvCxnSpPr>
            <p:nvPr/>
          </p:nvCxnSpPr>
          <p:spPr>
            <a:xfrm flipV="1">
              <a:off x="1283374" y="4470898"/>
              <a:ext cx="3041404" cy="1005307"/>
            </a:xfrm>
            <a:prstGeom prst="straightConnector1">
              <a:avLst/>
            </a:prstGeom>
            <a:ln w="50800"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185997" y="3033423"/>
            <a:ext cx="2734593" cy="2169886"/>
            <a:chOff x="185997" y="3033423"/>
            <a:chExt cx="2734593" cy="2169886"/>
          </a:xfrm>
        </p:grpSpPr>
        <p:grpSp>
          <p:nvGrpSpPr>
            <p:cNvPr id="41" name="Group 40"/>
            <p:cNvGrpSpPr/>
            <p:nvPr/>
          </p:nvGrpSpPr>
          <p:grpSpPr>
            <a:xfrm>
              <a:off x="185997" y="3033423"/>
              <a:ext cx="2734593" cy="1477328"/>
              <a:chOff x="185997" y="3033423"/>
              <a:chExt cx="2734593" cy="1477328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185997" y="3033423"/>
                <a:ext cx="2185930" cy="1477328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Pharmaceuticals including antibiotics that alter and are altered by the microbiome</a:t>
                </a:r>
              </a:p>
            </p:txBody>
          </p:sp>
          <p:cxnSp>
            <p:nvCxnSpPr>
              <p:cNvPr id="29" name="Straight Arrow Connector 28"/>
              <p:cNvCxnSpPr>
                <a:stCxn id="22" idx="3"/>
                <a:endCxn id="20" idx="1"/>
              </p:cNvCxnSpPr>
              <p:nvPr/>
            </p:nvCxnSpPr>
            <p:spPr>
              <a:xfrm>
                <a:off x="2371927" y="3772087"/>
                <a:ext cx="548663" cy="6314"/>
              </a:xfrm>
              <a:prstGeom prst="straightConnector1">
                <a:avLst/>
              </a:prstGeom>
              <a:ln w="50800">
                <a:tailEnd type="triangle" w="lg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Straight Arrow Connector 42"/>
            <p:cNvCxnSpPr/>
            <p:nvPr/>
          </p:nvCxnSpPr>
          <p:spPr>
            <a:xfrm>
              <a:off x="2371927" y="4510751"/>
              <a:ext cx="548663" cy="692558"/>
            </a:xfrm>
            <a:prstGeom prst="straightConnector1">
              <a:avLst/>
            </a:prstGeom>
            <a:ln w="50800">
              <a:prstDash val="sysDash"/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7223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Funded metabolomics </a:t>
            </a:r>
            <a:r>
              <a:rPr lang="en-US" b="1" dirty="0" smtClean="0">
                <a:solidFill>
                  <a:srgbClr val="FF0000"/>
                </a:solidFill>
              </a:rPr>
              <a:t>grants (2012)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199" y="1600201"/>
            <a:ext cx="8342359" cy="3071972"/>
          </a:xfrm>
        </p:spPr>
        <p:txBody>
          <a:bodyPr>
            <a:normAutofit/>
          </a:bodyPr>
          <a:lstStyle/>
          <a:p>
            <a:r>
              <a:rPr lang="en-US" sz="2600" b="1">
                <a:solidFill>
                  <a:srgbClr val="0000FF"/>
                </a:solidFill>
              </a:rPr>
              <a:t>Metabolomics Data Repository and Coordinating Center</a:t>
            </a:r>
          </a:p>
          <a:p>
            <a:pPr lvl="1"/>
            <a:r>
              <a:rPr lang="en-US" sz="2200" b="1"/>
              <a:t>“The Metabolomics Data Center and Workbench (MDCW)”</a:t>
            </a:r>
          </a:p>
          <a:p>
            <a:pPr lvl="1"/>
            <a:r>
              <a:rPr lang="en-US" sz="2200" b="1" u="sng"/>
              <a:t>Shankar Subramanian</a:t>
            </a:r>
            <a:r>
              <a:rPr lang="en-US" sz="2200" b="1"/>
              <a:t>, UCSD</a:t>
            </a:r>
          </a:p>
          <a:p>
            <a:pPr lvl="1"/>
            <a:endParaRPr lang="en-US" sz="2200" b="1"/>
          </a:p>
          <a:p>
            <a:r>
              <a:rPr lang="en-US" sz="2600" b="1">
                <a:solidFill>
                  <a:srgbClr val="0000FF"/>
                </a:solidFill>
              </a:rPr>
              <a:t>Development of Courses or Workshops in Metabolomics</a:t>
            </a:r>
          </a:p>
          <a:p>
            <a:pPr lvl="1"/>
            <a:r>
              <a:rPr lang="en-US" sz="2200" b="1"/>
              <a:t>“UAB Metabolomics Workshop: from design to decision”</a:t>
            </a:r>
          </a:p>
          <a:p>
            <a:pPr lvl="1"/>
            <a:r>
              <a:rPr lang="en-US" sz="2200" b="1" u="sng"/>
              <a:t>Stephen Barnes</a:t>
            </a:r>
            <a:r>
              <a:rPr lang="en-US" sz="2200" b="1"/>
              <a:t>, UAB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2123" y="4921657"/>
            <a:ext cx="796815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tabLst>
                <a:tab pos="284163" algn="l"/>
              </a:tabLst>
            </a:pPr>
            <a:r>
              <a:rPr lang="en-US" sz="2200" b="1" dirty="0"/>
              <a:t>−	“Online learning platform: introducing clinicians and researchers to metabolomics”</a:t>
            </a:r>
          </a:p>
          <a:p>
            <a:pPr>
              <a:tabLst>
                <a:tab pos="284163" algn="l"/>
              </a:tabLst>
            </a:pPr>
            <a:r>
              <a:rPr lang="en-US" sz="2200" b="1" dirty="0"/>
              <a:t>−	</a:t>
            </a:r>
            <a:r>
              <a:rPr lang="en-US" sz="2200" b="1" u="sng" dirty="0"/>
              <a:t>Martin </a:t>
            </a:r>
            <a:r>
              <a:rPr lang="en-US" sz="2200" b="1" u="sng" dirty="0" err="1"/>
              <a:t>Kohlmeyer</a:t>
            </a:r>
            <a:r>
              <a:rPr lang="en-US" sz="2200" b="1" dirty="0"/>
              <a:t>, UNC-Chapel Hill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81805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12995</TotalTime>
  <Words>862</Words>
  <Application>Microsoft Macintosh PowerPoint</Application>
  <PresentationFormat>On-screen Show (4:3)</PresentationFormat>
  <Paragraphs>118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Metabolomics and the NIH Common Fund</vt:lpstr>
      <vt:lpstr>Direction of NIH Research 1950-2012</vt:lpstr>
      <vt:lpstr>World without gas!</vt:lpstr>
      <vt:lpstr>PowerPoint Presentation</vt:lpstr>
      <vt:lpstr>NIH Investments 2004-2009</vt:lpstr>
      <vt:lpstr>PowerPoint Presentation</vt:lpstr>
      <vt:lpstr>What is the metabolome?</vt:lpstr>
      <vt:lpstr>What is the metabolome?</vt:lpstr>
      <vt:lpstr>Funded metabolomics grants (2012)</vt:lpstr>
      <vt:lpstr>UAB Metabolomics Workshop</vt:lpstr>
      <vt:lpstr>Common Fund Metabolomics grants</vt:lpstr>
      <vt:lpstr>Common Fund Metabolomics grants</vt:lpstr>
      <vt:lpstr>PowerPoint Presentation</vt:lpstr>
      <vt:lpstr>Symposium outline</vt:lpstr>
      <vt:lpstr>Acknowledgements</vt:lpstr>
    </vt:vector>
  </TitlesOfParts>
  <Company>UAB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Metabolomics and NIH Common Fund</dc:title>
  <dc:creator>Office 2004 Test Drive User</dc:creator>
  <cp:lastModifiedBy>Stephen Barnes</cp:lastModifiedBy>
  <cp:revision>76</cp:revision>
  <dcterms:created xsi:type="dcterms:W3CDTF">2012-10-26T12:59:06Z</dcterms:created>
  <dcterms:modified xsi:type="dcterms:W3CDTF">2012-12-11T21:07:39Z</dcterms:modified>
</cp:coreProperties>
</file>